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88" r:id="rId3"/>
    <p:sldId id="271" r:id="rId4"/>
    <p:sldId id="287" r:id="rId5"/>
    <p:sldId id="262" r:id="rId6"/>
    <p:sldId id="273" r:id="rId7"/>
    <p:sldId id="263" r:id="rId8"/>
    <p:sldId id="274" r:id="rId9"/>
    <p:sldId id="264" r:id="rId10"/>
    <p:sldId id="283" r:id="rId11"/>
    <p:sldId id="277" r:id="rId12"/>
    <p:sldId id="276" r:id="rId13"/>
    <p:sldId id="278" r:id="rId14"/>
    <p:sldId id="279" r:id="rId15"/>
    <p:sldId id="280" r:id="rId16"/>
    <p:sldId id="281" r:id="rId17"/>
    <p:sldId id="282" r:id="rId18"/>
    <p:sldId id="286" r:id="rId19"/>
    <p:sldId id="284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2"/>
        </a:solidFill>
        <a:latin typeface="Century Schoolboo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69186" autoAdjust="0"/>
  </p:normalViewPr>
  <p:slideViewPr>
    <p:cSldViewPr>
      <p:cViewPr>
        <p:scale>
          <a:sx n="70" d="100"/>
          <a:sy n="70" d="100"/>
        </p:scale>
        <p:origin x="-610" y="15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03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2939C-E178-40FF-B0B6-F6A19AFBB7D6}" type="doc">
      <dgm:prSet loTypeId="urn:microsoft.com/office/officeart/2005/8/layout/gear1" loCatId="cycle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06F4F000-2523-4A60-8B00-653B6CC27215}" type="pres">
      <dgm:prSet presAssocID="{4102939C-E178-40FF-B0B6-F6A19AFBB7D6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46E79-0368-49A5-B697-D8D028BE068D}" type="presOf" srcId="{4102939C-E178-40FF-B0B6-F6A19AFBB7D6}" destId="{06F4F000-2523-4A60-8B00-653B6CC27215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9455F-0D57-4DC3-B9A1-F9044C9376C6}" type="doc">
      <dgm:prSet loTypeId="urn:microsoft.com/office/officeart/2005/8/layout/gear1" loCatId="cycle" qsTypeId="urn:microsoft.com/office/officeart/2005/8/quickstyle/simple1#1" qsCatId="simple" csTypeId="urn:microsoft.com/office/officeart/2005/8/colors/accent1_2#2" csCatId="accent1" phldr="1"/>
      <dgm:spPr/>
    </dgm:pt>
    <dgm:pt modelId="{F192FE8A-0A11-4FFD-8DB9-950A1AA684B5}" type="pres">
      <dgm:prSet presAssocID="{DFF9455F-0D57-4DC3-B9A1-F9044C9376C6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65DB6299-7092-4CE8-8A91-3C0BE24A6F47}" type="presOf" srcId="{DFF9455F-0D57-4DC3-B9A1-F9044C9376C6}" destId="{F192FE8A-0A11-4FFD-8DB9-950A1AA684B5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6FAD3-C0C1-47DE-8CE0-5BB0DA71A756}" type="doc">
      <dgm:prSet loTypeId="urn:microsoft.com/office/officeart/2005/8/layout/gear1" loCatId="cycle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264CAD82-081C-459F-8F43-80C23179D84D}">
      <dgm:prSet phldrT="[Text]"/>
      <dgm:spPr/>
      <dgm:t>
        <a:bodyPr/>
        <a:lstStyle/>
        <a:p>
          <a:endParaRPr lang="en-US" dirty="0"/>
        </a:p>
      </dgm:t>
    </dgm:pt>
    <dgm:pt modelId="{714A64EA-5F01-401C-B611-433EFE23B509}" type="parTrans" cxnId="{7B6C8BA4-0B61-4ABE-86CA-4C6682FFF402}">
      <dgm:prSet/>
      <dgm:spPr/>
      <dgm:t>
        <a:bodyPr/>
        <a:lstStyle/>
        <a:p>
          <a:endParaRPr lang="en-US"/>
        </a:p>
      </dgm:t>
    </dgm:pt>
    <dgm:pt modelId="{AA359763-503A-48A1-9FEA-72CEEEA78AD1}" type="sibTrans" cxnId="{7B6C8BA4-0B61-4ABE-86CA-4C6682FFF402}">
      <dgm:prSet/>
      <dgm:spPr/>
      <dgm:t>
        <a:bodyPr/>
        <a:lstStyle/>
        <a:p>
          <a:endParaRPr lang="en-US" i="1"/>
        </a:p>
      </dgm:t>
    </dgm:pt>
    <dgm:pt modelId="{E0B61745-A38A-4894-A2E7-1668AD72F9DF}" type="pres">
      <dgm:prSet presAssocID="{C4E6FAD3-C0C1-47DE-8CE0-5BB0DA71A756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7B18D-0406-4BBD-8F42-6BA4CD4D402C}" type="pres">
      <dgm:prSet presAssocID="{264CAD82-081C-459F-8F43-80C23179D84D}" presName="gear1" presStyleLbl="node1" presStyleIdx="0" presStyleCnt="1" custLinFactNeighborX="67499" custLinFactNeighborY="297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B2D83-9673-4245-A924-149D39BDEC4F}" type="pres">
      <dgm:prSet presAssocID="{264CAD82-081C-459F-8F43-80C23179D84D}" presName="gear1srcNode" presStyleLbl="node1" presStyleIdx="0" presStyleCnt="1"/>
      <dgm:spPr/>
      <dgm:t>
        <a:bodyPr/>
        <a:lstStyle/>
        <a:p>
          <a:endParaRPr lang="en-US"/>
        </a:p>
      </dgm:t>
    </dgm:pt>
    <dgm:pt modelId="{401C46C8-276B-4EBE-B2F6-02F4DF8103C6}" type="pres">
      <dgm:prSet presAssocID="{264CAD82-081C-459F-8F43-80C23179D84D}" presName="gear1dstNode" presStyleLbl="node1" presStyleIdx="0" presStyleCnt="1"/>
      <dgm:spPr/>
      <dgm:t>
        <a:bodyPr/>
        <a:lstStyle/>
        <a:p>
          <a:endParaRPr lang="en-US"/>
        </a:p>
      </dgm:t>
    </dgm:pt>
    <dgm:pt modelId="{7B483F7F-ADDF-4DFC-A5C0-D33E596F8E11}" type="pres">
      <dgm:prSet presAssocID="{AA359763-503A-48A1-9FEA-72CEEEA78AD1}" presName="connector1" presStyleLbl="sibTrans2D1" presStyleIdx="0" presStyleCnt="1" custScaleY="4622" custLinFactX="32820" custLinFactNeighborX="100000" custLinFactNeighborY="-93584"/>
      <dgm:spPr/>
      <dgm:t>
        <a:bodyPr/>
        <a:lstStyle/>
        <a:p>
          <a:endParaRPr lang="en-US"/>
        </a:p>
      </dgm:t>
    </dgm:pt>
  </dgm:ptLst>
  <dgm:cxnLst>
    <dgm:cxn modelId="{FA6D845C-26E3-42C9-BFDC-929E1187961D}" type="presOf" srcId="{C4E6FAD3-C0C1-47DE-8CE0-5BB0DA71A756}" destId="{E0B61745-A38A-4894-A2E7-1668AD72F9DF}" srcOrd="0" destOrd="0" presId="urn:microsoft.com/office/officeart/2005/8/layout/gear1"/>
    <dgm:cxn modelId="{42307EB2-5985-43BA-8101-81B815846266}" type="presOf" srcId="{264CAD82-081C-459F-8F43-80C23179D84D}" destId="{C1FB2D83-9673-4245-A924-149D39BDEC4F}" srcOrd="1" destOrd="0" presId="urn:microsoft.com/office/officeart/2005/8/layout/gear1"/>
    <dgm:cxn modelId="{FA94039C-E0F1-4DF0-9F8F-7ED2F249BA0F}" type="presOf" srcId="{264CAD82-081C-459F-8F43-80C23179D84D}" destId="{B657B18D-0406-4BBD-8F42-6BA4CD4D402C}" srcOrd="0" destOrd="0" presId="urn:microsoft.com/office/officeart/2005/8/layout/gear1"/>
    <dgm:cxn modelId="{A716A01B-1598-49A2-A8E5-489E568F8F87}" type="presOf" srcId="{264CAD82-081C-459F-8F43-80C23179D84D}" destId="{401C46C8-276B-4EBE-B2F6-02F4DF8103C6}" srcOrd="2" destOrd="0" presId="urn:microsoft.com/office/officeart/2005/8/layout/gear1"/>
    <dgm:cxn modelId="{1D89DD35-E4B0-4828-A99B-D462D2F7FABF}" type="presOf" srcId="{AA359763-503A-48A1-9FEA-72CEEEA78AD1}" destId="{7B483F7F-ADDF-4DFC-A5C0-D33E596F8E11}" srcOrd="0" destOrd="0" presId="urn:microsoft.com/office/officeart/2005/8/layout/gear1"/>
    <dgm:cxn modelId="{7B6C8BA4-0B61-4ABE-86CA-4C6682FFF402}" srcId="{C4E6FAD3-C0C1-47DE-8CE0-5BB0DA71A756}" destId="{264CAD82-081C-459F-8F43-80C23179D84D}" srcOrd="0" destOrd="0" parTransId="{714A64EA-5F01-401C-B611-433EFE23B509}" sibTransId="{AA359763-503A-48A1-9FEA-72CEEEA78AD1}"/>
    <dgm:cxn modelId="{CE944A33-E339-46E5-B311-6376232CB7DF}" type="presParOf" srcId="{E0B61745-A38A-4894-A2E7-1668AD72F9DF}" destId="{B657B18D-0406-4BBD-8F42-6BA4CD4D402C}" srcOrd="0" destOrd="0" presId="urn:microsoft.com/office/officeart/2005/8/layout/gear1"/>
    <dgm:cxn modelId="{3B5BB6BB-F1C4-4311-B87D-0C4CBE2AF93C}" type="presParOf" srcId="{E0B61745-A38A-4894-A2E7-1668AD72F9DF}" destId="{C1FB2D83-9673-4245-A924-149D39BDEC4F}" srcOrd="1" destOrd="0" presId="urn:microsoft.com/office/officeart/2005/8/layout/gear1"/>
    <dgm:cxn modelId="{0244FAF7-C795-4031-9A6A-6567BF968D3F}" type="presParOf" srcId="{E0B61745-A38A-4894-A2E7-1668AD72F9DF}" destId="{401C46C8-276B-4EBE-B2F6-02F4DF8103C6}" srcOrd="2" destOrd="0" presId="urn:microsoft.com/office/officeart/2005/8/layout/gear1"/>
    <dgm:cxn modelId="{EF34BD6F-1FC3-4E55-B2BC-E2C6FAB1003B}" type="presParOf" srcId="{E0B61745-A38A-4894-A2E7-1668AD72F9DF}" destId="{7B483F7F-ADDF-4DFC-A5C0-D33E596F8E11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57B18D-0406-4BBD-8F42-6BA4CD4D402C}">
      <dsp:nvSpPr>
        <dsp:cNvPr id="0" name=""/>
        <dsp:cNvSpPr/>
      </dsp:nvSpPr>
      <dsp:spPr>
        <a:xfrm>
          <a:off x="4324700" y="2014646"/>
          <a:ext cx="2680493" cy="268049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324700" y="2014646"/>
        <a:ext cx="2680493" cy="2680493"/>
      </dsp:txXfrm>
    </dsp:sp>
    <dsp:sp modelId="{7B483F7F-ADDF-4DFC-A5C0-D33E596F8E11}">
      <dsp:nvSpPr>
        <dsp:cNvPr id="0" name=""/>
        <dsp:cNvSpPr/>
      </dsp:nvSpPr>
      <dsp:spPr>
        <a:xfrm>
          <a:off x="5819096" y="-76193"/>
          <a:ext cx="3297007" cy="152387"/>
        </a:xfrm>
        <a:prstGeom prst="leftCircularArrow">
          <a:avLst>
            <a:gd name="adj1" fmla="val 4878"/>
            <a:gd name="adj2" fmla="val 312630"/>
            <a:gd name="adj3" fmla="val 3190807"/>
            <a:gd name="adj4" fmla="val 15157045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DCFA031-93A1-46B5-9889-5DFC0A61D7EF}" type="datetimeFigureOut">
              <a:rPr lang="en-US"/>
              <a:pPr>
                <a:defRPr/>
              </a:pPr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A919C35-A101-4D09-92B9-D36EF8078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176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19C35-A101-4D09-92B9-D36EF80784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19C35-A101-4D09-92B9-D36EF80784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7C75B-7C5A-4607-89F8-1992BF1D53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774B-6363-4CF0-A0FA-59950EEB0E7D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BE90-3207-4E96-9DB8-D38B8771B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0FAD-BFBD-4ED6-8163-1B17D2230C87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0A84A-A206-418A-8EA9-89E702F5F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3D9D-637C-427C-AB15-451231600C52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1916-5BCA-49C4-AD8F-B94DB9BCF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01ECD4-C73D-42A2-BE13-E939F0029814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F6FF2B-5EEE-4260-9271-79900E047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EF896-D078-461D-A6BD-842F1F33F020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5E4C9-79A5-4532-AC67-DD46A0819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EC76-1145-4060-B9B4-03E3896A5FEC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5A81-98F9-420E-BB96-1C294E616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E0B7D-B371-4DFC-AD91-30EC1E3F5459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324B-71CB-44F3-BBF3-F90108DB19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85B58A-286C-41E7-9141-2BEE8EDC2C1D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2E2AD8-648A-4094-8C2F-AF961619C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1647-5704-4638-AFFD-0B1CD4C87885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37398-096B-499C-A9A0-35AABB758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AD12A1-D842-489A-8AFD-61D172850B32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39E4AB-546F-4007-A535-E55D0AE9D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F1495D-01E9-4619-898D-041D4B060A28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AEE7B6-47D9-4444-9D0A-2CFE165B33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F308BEB-8425-44CC-8FAB-C631BE364951}" type="datetimeFigureOut">
              <a:rPr lang="en-US"/>
              <a:pPr>
                <a:defRPr/>
              </a:pPr>
              <a:t>6/1/2012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378A623-DFD0-4EFB-827D-F55D4476A3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27" r:id="rId4"/>
    <p:sldLayoutId id="2147483728" r:id="rId5"/>
    <p:sldLayoutId id="2147483735" r:id="rId6"/>
    <p:sldLayoutId id="2147483729" r:id="rId7"/>
    <p:sldLayoutId id="2147483736" r:id="rId8"/>
    <p:sldLayoutId id="2147483737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608C9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ACDD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E2D4A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theresas@clackamas.edu" TargetMode="External"/><Relationship Id="rId5" Type="http://schemas.openxmlformats.org/officeDocument/2006/relationships/hyperlink" Target="mailto:aprils@clackamas.edu" TargetMode="External"/><Relationship Id="rId4" Type="http://schemas.openxmlformats.org/officeDocument/2006/relationships/hyperlink" Target="mailto:tamerad@clackamas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47800"/>
            <a:ext cx="6172200" cy="2209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Academic Foundations</a:t>
            </a:r>
            <a:br>
              <a:rPr lang="en-US" sz="3200" dirty="0" smtClean="0"/>
            </a:br>
            <a:r>
              <a:rPr lang="en-US" sz="3200" dirty="0" smtClean="0"/>
              <a:t> and Connections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System Support Specialists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0" y="5410200"/>
            <a:ext cx="6172200" cy="762000"/>
          </a:xfrm>
        </p:spPr>
        <p:txBody>
          <a:bodyPr/>
          <a:lstStyle/>
          <a:p>
            <a:r>
              <a:rPr lang="en-US" sz="2000" smtClean="0"/>
              <a:t>April Smith, Tamera Davis, Terrie Sanne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438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6934200" cy="3200400"/>
          </a:xfrm>
        </p:spPr>
        <p:txBody>
          <a:bodyPr/>
          <a:lstStyle/>
          <a:p>
            <a:r>
              <a:rPr lang="en-US" smtClean="0"/>
              <a:t>Inform and Train Users on Changes</a:t>
            </a:r>
          </a:p>
          <a:p>
            <a:r>
              <a:rPr lang="en-US" smtClean="0"/>
              <a:t>Problem Solve for Division/Departments</a:t>
            </a:r>
          </a:p>
          <a:p>
            <a:r>
              <a:rPr lang="en-US" smtClean="0"/>
              <a:t>Coordinate Technology Changes</a:t>
            </a:r>
          </a:p>
          <a:p>
            <a:r>
              <a:rPr lang="en-US" smtClean="0"/>
              <a:t>Ad hoc Reporting</a:t>
            </a:r>
          </a:p>
          <a:p>
            <a:r>
              <a:rPr lang="en-US" smtClean="0"/>
              <a:t>Troubleshooting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79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1242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7010400" cy="6588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Application and </a:t>
            </a:r>
            <a:r>
              <a:rPr lang="en-US" sz="2400" dirty="0" smtClean="0">
                <a:latin typeface="+mj-lt"/>
              </a:rPr>
              <a:t>Training</a:t>
            </a:r>
            <a:endParaRPr lang="en-US" sz="2400" dirty="0">
              <a:latin typeface="+mj-lt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09600" y="5715000"/>
            <a:ext cx="7315200" cy="6096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……and Communications Management	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success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10000" y="3886200"/>
            <a:ext cx="3683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876800" cy="5029200"/>
          </a:xfrm>
        </p:spPr>
        <p:txBody>
          <a:bodyPr/>
          <a:lstStyle/>
          <a:p>
            <a:r>
              <a:rPr lang="en-US" sz="2800" b="1" smtClean="0">
                <a:cs typeface="Arial" charset="0"/>
              </a:rPr>
              <a:t>Student Recruitment</a:t>
            </a:r>
          </a:p>
          <a:p>
            <a:pPr lvl="1"/>
            <a:r>
              <a:rPr lang="en-US" sz="2800" smtClean="0">
                <a:cs typeface="Arial" charset="0"/>
              </a:rPr>
              <a:t>Prospect import</a:t>
            </a:r>
            <a:br>
              <a:rPr lang="en-US" sz="2800" smtClean="0">
                <a:cs typeface="Arial" charset="0"/>
              </a:rPr>
            </a:br>
            <a:endParaRPr lang="en-US" sz="2800" smtClean="0">
              <a:cs typeface="Arial" charset="0"/>
            </a:endParaRPr>
          </a:p>
          <a:p>
            <a:r>
              <a:rPr lang="en-US" sz="2800" b="1" smtClean="0">
                <a:cs typeface="Arial" charset="0"/>
              </a:rPr>
              <a:t>CWE</a:t>
            </a:r>
          </a:p>
          <a:p>
            <a:pPr lvl="1"/>
            <a:r>
              <a:rPr lang="en-US" sz="2800" smtClean="0">
                <a:cs typeface="Arial" charset="0"/>
              </a:rPr>
              <a:t>Web Page Updates</a:t>
            </a:r>
          </a:p>
          <a:p>
            <a:pPr lvl="1"/>
            <a:r>
              <a:rPr lang="en-US" sz="2800" smtClean="0">
                <a:cs typeface="Arial" charset="0"/>
              </a:rPr>
              <a:t>Surveys</a:t>
            </a:r>
          </a:p>
          <a:p>
            <a:pPr lvl="1">
              <a:buFont typeface="Wingdings 2" pitchFamily="18" charset="2"/>
              <a:buNone/>
            </a:pPr>
            <a:endParaRPr lang="en-US" sz="2800" smtClean="0">
              <a:cs typeface="Arial" charset="0"/>
            </a:endParaRPr>
          </a:p>
          <a:p>
            <a:r>
              <a:rPr lang="en-US" sz="2800" b="1" smtClean="0">
                <a:cs typeface="Arial" charset="0"/>
              </a:rPr>
              <a:t>DRC</a:t>
            </a:r>
          </a:p>
          <a:p>
            <a:pPr lvl="1"/>
            <a:r>
              <a:rPr lang="en-US" sz="2800" smtClean="0">
                <a:cs typeface="Arial" charset="0"/>
              </a:rPr>
              <a:t>Data management</a:t>
            </a:r>
          </a:p>
          <a:p>
            <a:pPr lvl="1"/>
            <a:r>
              <a:rPr lang="en-US" sz="2800" smtClean="0">
                <a:cs typeface="Arial" charset="0"/>
              </a:rPr>
              <a:t>Training</a:t>
            </a:r>
          </a:p>
          <a:p>
            <a:endParaRPr lang="en-US" sz="2000" smtClean="0"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457200"/>
            <a:ext cx="7467600" cy="102751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000" dirty="0" smtClean="0">
                <a:cs typeface="Arial" charset="0"/>
              </a:rPr>
              <a:t>APRIL SMITH – STUDENT AND ACADEMIC SUPPORT SERVICES</a:t>
            </a:r>
          </a:p>
        </p:txBody>
      </p:sp>
      <p:pic>
        <p:nvPicPr>
          <p:cNvPr id="26629" name="Content Placeholder 9" descr="ccc cw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1905000"/>
            <a:ext cx="2651125" cy="1828800"/>
          </a:xfrm>
        </p:spPr>
      </p:pic>
      <p:pic>
        <p:nvPicPr>
          <p:cNvPr id="26630" name="Picture 10" descr="dr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2672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19600" y="1600200"/>
            <a:ext cx="4114800" cy="4572000"/>
          </a:xfrm>
        </p:spPr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8000" b="1" dirty="0" smtClean="0">
                <a:cs typeface="Arial" pitchFamily="34" charset="0"/>
              </a:rPr>
              <a:t>Advising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>
                <a:cs typeface="Arial" pitchFamily="34" charset="0"/>
              </a:rPr>
              <a:t>Open/Late class lists</a:t>
            </a:r>
            <a:br>
              <a:rPr lang="en-US" sz="7200" dirty="0" smtClean="0">
                <a:cs typeface="Arial" pitchFamily="34" charset="0"/>
              </a:rPr>
            </a:br>
            <a:endParaRPr lang="en-US" sz="3400" dirty="0" smtClean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8000" b="1" dirty="0" smtClean="0">
                <a:cs typeface="Arial" pitchFamily="34" charset="0"/>
              </a:rPr>
              <a:t>Veterans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>
                <a:cs typeface="Arial" pitchFamily="34" charset="0"/>
              </a:rPr>
              <a:t>Data management</a:t>
            </a:r>
            <a:br>
              <a:rPr lang="en-US" sz="7200" dirty="0" smtClean="0">
                <a:cs typeface="Arial" pitchFamily="34" charset="0"/>
              </a:rPr>
            </a:br>
            <a:endParaRPr lang="en-US" sz="7200" dirty="0" smtClean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8000" b="1" dirty="0" smtClean="0">
                <a:cs typeface="Arial" pitchFamily="34" charset="0"/>
              </a:rPr>
              <a:t>Counseling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>
                <a:cs typeface="Arial" pitchFamily="34" charset="0"/>
              </a:rPr>
              <a:t>Surveys</a:t>
            </a:r>
            <a:br>
              <a:rPr lang="en-US" sz="7200" dirty="0" smtClean="0">
                <a:cs typeface="Arial" pitchFamily="34" charset="0"/>
              </a:rPr>
            </a:br>
            <a:endParaRPr lang="en-US" sz="7200" dirty="0" smtClean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8000" b="1" dirty="0" smtClean="0">
                <a:cs typeface="Arial" pitchFamily="34" charset="0"/>
              </a:rPr>
              <a:t>State/Federal Agencies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>
                <a:cs typeface="Arial" pitchFamily="34" charset="0"/>
              </a:rPr>
              <a:t>CASE Reporting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smtClean="0">
                <a:cs typeface="Arial" pitchFamily="34" charset="0"/>
              </a:rPr>
              <a:t>User Training</a:t>
            </a:r>
          </a:p>
        </p:txBody>
      </p:sp>
      <p:pic>
        <p:nvPicPr>
          <p:cNvPr id="27650" name="Content Placeholder 5" descr="advising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752600"/>
            <a:ext cx="1730375" cy="1692275"/>
          </a:xfrm>
        </p:spPr>
      </p:pic>
      <p:sp>
        <p:nvSpPr>
          <p:cNvPr id="5" name="Text Placeholder 4"/>
          <p:cNvSpPr>
            <a:spLocks noGrp="1"/>
          </p:cNvSpPr>
          <p:nvPr>
            <p:ph type="title"/>
          </p:nvPr>
        </p:nvSpPr>
        <p:spPr>
          <a:xfrm>
            <a:off x="447675" y="527452"/>
            <a:ext cx="7467600" cy="10220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cap="none" dirty="0" smtClean="0">
                <a:solidFill>
                  <a:srgbClr val="FFFFFF"/>
                </a:solidFill>
                <a:cs typeface="Arial" charset="0"/>
              </a:rPr>
              <a:t>APRIL SMITH – STUDENT AND ACADEMIC SUPPORT SERVICES</a:t>
            </a:r>
          </a:p>
        </p:txBody>
      </p:sp>
      <p:pic>
        <p:nvPicPr>
          <p:cNvPr id="27654" name="Picture 6" descr="vetera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819400"/>
            <a:ext cx="14017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unceling.jp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600" y="4648200"/>
            <a:ext cx="1714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1981200"/>
            <a:ext cx="4953000" cy="4648200"/>
          </a:xfrm>
        </p:spPr>
        <p:txBody>
          <a:bodyPr/>
          <a:lstStyle/>
          <a:p>
            <a:r>
              <a:rPr lang="en-US" b="1" dirty="0" smtClean="0">
                <a:cs typeface="Arial" charset="0"/>
              </a:rPr>
              <a:t>Admissions</a:t>
            </a:r>
          </a:p>
          <a:p>
            <a:pPr lvl="1"/>
            <a:r>
              <a:rPr lang="en-US" sz="2400" dirty="0" smtClean="0">
                <a:cs typeface="Arial" charset="0"/>
              </a:rPr>
              <a:t>Process evaluation </a:t>
            </a:r>
          </a:p>
          <a:p>
            <a:pPr lvl="1"/>
            <a:r>
              <a:rPr lang="en-US" sz="2400" dirty="0" smtClean="0">
                <a:cs typeface="Arial" charset="0"/>
              </a:rPr>
              <a:t>Improvement recommendations</a:t>
            </a:r>
          </a:p>
          <a:p>
            <a:pPr lvl="1">
              <a:buFont typeface="Wingdings 2" pitchFamily="18" charset="2"/>
              <a:buNone/>
            </a:pPr>
            <a:endParaRPr lang="en-US" sz="2400" dirty="0" smtClean="0">
              <a:cs typeface="Arial" charset="0"/>
            </a:endParaRPr>
          </a:p>
          <a:p>
            <a:r>
              <a:rPr lang="en-US" b="1" dirty="0" smtClean="0">
                <a:cs typeface="Arial" charset="0"/>
              </a:rPr>
              <a:t>Registration/Records</a:t>
            </a:r>
          </a:p>
          <a:p>
            <a:pPr lvl="1"/>
            <a:r>
              <a:rPr lang="en-US" sz="2400" dirty="0" smtClean="0">
                <a:cs typeface="Arial" charset="0"/>
              </a:rPr>
              <a:t>Process documentation</a:t>
            </a:r>
          </a:p>
          <a:p>
            <a:pPr lvl="1"/>
            <a:r>
              <a:rPr lang="en-US" sz="2400" dirty="0" smtClean="0">
                <a:cs typeface="Arial" charset="0"/>
              </a:rPr>
              <a:t>National Student Clearinghouse </a:t>
            </a:r>
          </a:p>
          <a:p>
            <a:pPr lvl="1"/>
            <a:r>
              <a:rPr lang="en-US" sz="2400" dirty="0" smtClean="0">
                <a:cs typeface="Arial" charset="0"/>
              </a:rPr>
              <a:t>User Training</a:t>
            </a:r>
          </a:p>
          <a:p>
            <a:pPr lvl="1"/>
            <a:endParaRPr lang="en-US" dirty="0" smtClean="0">
              <a:cs typeface="Arial" charset="0"/>
            </a:endParaRPr>
          </a:p>
          <a:p>
            <a:pPr lvl="1"/>
            <a:endParaRPr lang="en-US" dirty="0" smtClean="0">
              <a:cs typeface="Arial" charset="0"/>
            </a:endParaRPr>
          </a:p>
        </p:txBody>
      </p:sp>
      <p:sp>
        <p:nvSpPr>
          <p:cNvPr id="29698" name="Content Placeholder 3"/>
          <p:cNvSpPr>
            <a:spLocks noGrp="1"/>
          </p:cNvSpPr>
          <p:nvPr>
            <p:ph sz="quarter" idx="4"/>
          </p:nvPr>
        </p:nvSpPr>
        <p:spPr>
          <a:xfrm>
            <a:off x="4343400" y="2133600"/>
            <a:ext cx="3686175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500" smtClean="0">
              <a:latin typeface="Arial" charset="0"/>
              <a:cs typeface="Arial" charset="0"/>
            </a:endParaRPr>
          </a:p>
          <a:p>
            <a:pPr lvl="1">
              <a:buFont typeface="Wingdings 2" pitchFamily="18" charset="2"/>
              <a:buNone/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381000"/>
            <a:ext cx="7696200" cy="1371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000" smtClean="0">
                <a:cs typeface="Arial" charset="0"/>
              </a:rPr>
              <a:t>TAMERA DAVIS - ADMISSIONS, </a:t>
            </a:r>
          </a:p>
          <a:p>
            <a:pPr algn="ctr"/>
            <a:r>
              <a:rPr lang="en-US" sz="3000" smtClean="0">
                <a:cs typeface="Arial" charset="0"/>
              </a:rPr>
              <a:t>    REGISTRATION AND RECORDS</a:t>
            </a:r>
            <a:r>
              <a:rPr lang="en-US" sz="2800" smtClean="0">
                <a:cs typeface="Arial" charset="0"/>
              </a:rPr>
              <a:t>	</a:t>
            </a:r>
          </a:p>
        </p:txBody>
      </p:sp>
      <p:pic>
        <p:nvPicPr>
          <p:cNvPr id="29702" name="Picture 5" descr="Registrati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09800"/>
            <a:ext cx="3124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1066800" y="2133600"/>
            <a:ext cx="6781800" cy="4343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b="1" dirty="0" smtClean="0">
                <a:cs typeface="Arial" pitchFamily="34" charset="0"/>
              </a:rPr>
              <a:t>Curriculum &amp; Scheduling </a:t>
            </a:r>
            <a:r>
              <a:rPr lang="en-US" sz="2600" dirty="0" smtClean="0">
                <a:cs typeface="Arial" pitchFamily="34" charset="0"/>
              </a:rPr>
              <a:t>(Partnership)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>
                <a:cs typeface="Arial" pitchFamily="34" charset="0"/>
              </a:rPr>
              <a:t>Coordinated Testing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>
                <a:cs typeface="Arial" pitchFamily="34" charset="0"/>
              </a:rPr>
              <a:t>Course Issues</a:t>
            </a:r>
            <a:br>
              <a:rPr lang="en-US" sz="2600" dirty="0" smtClean="0">
                <a:cs typeface="Arial" pitchFamily="34" charset="0"/>
              </a:rPr>
            </a:br>
            <a:endParaRPr lang="en-US" sz="2600" dirty="0" smtClean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b="1" dirty="0" smtClean="0">
                <a:cs typeface="Arial" pitchFamily="34" charset="0"/>
              </a:rPr>
              <a:t>Departments/Dept. Chairs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>
                <a:cs typeface="Arial" pitchFamily="34" charset="0"/>
              </a:rPr>
              <a:t>Investigating Student Course Issues</a:t>
            </a:r>
            <a:br>
              <a:rPr lang="en-US" sz="2600" dirty="0" smtClean="0">
                <a:cs typeface="Arial" pitchFamily="34" charset="0"/>
              </a:rPr>
            </a:br>
            <a:endParaRPr lang="en-US" sz="2600" dirty="0" smtClean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b="1" dirty="0" smtClean="0">
                <a:cs typeface="Arial" pitchFamily="34" charset="0"/>
              </a:rPr>
              <a:t>ESL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>
                <a:cs typeface="Arial" pitchFamily="34" charset="0"/>
              </a:rPr>
              <a:t>Defining registrations processes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33400" y="381000"/>
            <a:ext cx="7848600" cy="1371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cap="small" dirty="0" smtClean="0">
                <a:latin typeface="+mj-lt"/>
                <a:cs typeface="Arial" pitchFamily="34" charset="0"/>
              </a:rPr>
              <a:t>Tamera Davis - Admissions, Registration and Records</a:t>
            </a:r>
            <a:r>
              <a:rPr lang="en-US" sz="2800" dirty="0" smtClean="0">
                <a:latin typeface="+mj-lt"/>
                <a:cs typeface="Arial" pitchFamily="34" charset="0"/>
              </a:rPr>
              <a:t>	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3657600" cy="4038600"/>
          </a:xfrm>
        </p:spPr>
        <p:txBody>
          <a:bodyPr/>
          <a:lstStyle/>
          <a:p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FAFSA Import/Export processing</a:t>
            </a:r>
          </a:p>
          <a:p>
            <a:r>
              <a:rPr lang="en-US" dirty="0" smtClean="0">
                <a:cs typeface="Arial" charset="0"/>
              </a:rPr>
              <a:t>Reconciliations</a:t>
            </a:r>
          </a:p>
          <a:p>
            <a:r>
              <a:rPr lang="en-US" dirty="0" smtClean="0">
                <a:cs typeface="Arial" charset="0"/>
              </a:rPr>
              <a:t>State/Federal Reporting</a:t>
            </a:r>
          </a:p>
          <a:p>
            <a:r>
              <a:rPr lang="en-US" dirty="0" smtClean="0">
                <a:cs typeface="Arial" charset="0"/>
              </a:rPr>
              <a:t>Financial Aid Transmittals</a:t>
            </a:r>
          </a:p>
          <a:p>
            <a:endParaRPr lang="en-US" dirty="0" smtClean="0"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286000"/>
            <a:ext cx="3657600" cy="39624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685800"/>
            <a:ext cx="7620000" cy="990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small" dirty="0" smtClean="0">
                <a:latin typeface="+mj-lt"/>
                <a:cs typeface="Arial" pitchFamily="34" charset="0"/>
              </a:rPr>
              <a:t>Terrie Sanne - Financial Aid</a:t>
            </a:r>
            <a:endParaRPr lang="en-US" sz="3200" cap="small" dirty="0">
              <a:latin typeface="+mj-lt"/>
              <a:cs typeface="Arial" pitchFamily="34" charset="0"/>
            </a:endParaRPr>
          </a:p>
        </p:txBody>
      </p:sp>
      <p:pic>
        <p:nvPicPr>
          <p:cNvPr id="32774" name="Picture 6" descr="financial aid tab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114800"/>
            <a:ext cx="2141538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blue dollar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133600"/>
            <a:ext cx="1912938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sz="quarter" idx="2"/>
          </p:nvPr>
        </p:nvSpPr>
        <p:spPr>
          <a:xfrm>
            <a:off x="5105400" y="2362200"/>
            <a:ext cx="3276600" cy="3200400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Compliance</a:t>
            </a:r>
            <a:br>
              <a:rPr lang="en-US" smtClean="0">
                <a:cs typeface="Arial" charset="0"/>
              </a:rPr>
            </a:br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</a:rPr>
              <a:t>Extract Data for Reporting</a:t>
            </a:r>
          </a:p>
          <a:p>
            <a:pPr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</a:rPr>
              <a:t>Process Improvement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33400" y="2133600"/>
            <a:ext cx="3124200" cy="39624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685800"/>
            <a:ext cx="7620000" cy="990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cap="small" dirty="0" smtClean="0">
                <a:cs typeface="Arial" pitchFamily="34" charset="0"/>
              </a:rPr>
              <a:t>Terrie Sanne - Financial Aid</a:t>
            </a:r>
            <a:endParaRPr lang="en-US" sz="3200" cap="small" dirty="0">
              <a:cs typeface="Arial" pitchFamily="34" charset="0"/>
            </a:endParaRPr>
          </a:p>
        </p:txBody>
      </p:sp>
      <p:pic>
        <p:nvPicPr>
          <p:cNvPr id="33798" name="Picture 6" descr="process improvemen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7620000" cy="3886200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Continue assessment and process improvements</a:t>
            </a:r>
          </a:p>
          <a:p>
            <a:r>
              <a:rPr lang="en-US" dirty="0" smtClean="0">
                <a:cs typeface="Arial" charset="0"/>
              </a:rPr>
              <a:t>New initiatives for system improvements</a:t>
            </a:r>
          </a:p>
          <a:p>
            <a:r>
              <a:rPr lang="en-US" dirty="0" smtClean="0"/>
              <a:t>Continue to refine our work</a:t>
            </a:r>
            <a:endParaRPr lang="en-US" b="1" dirty="0" smtClean="0">
              <a:cs typeface="Arial" charset="0"/>
            </a:endParaRPr>
          </a:p>
          <a:p>
            <a:pPr marL="742950" lvl="1" indent="-285750"/>
            <a:r>
              <a:rPr lang="en-US" dirty="0" smtClean="0"/>
              <a:t>Learn and convey best use of Datatel.</a:t>
            </a:r>
          </a:p>
          <a:p>
            <a:pPr marL="742950" lvl="1" indent="-285750"/>
            <a:r>
              <a:rPr lang="en-US" dirty="0" smtClean="0"/>
              <a:t>Learn and convey best use of our reporting tool – DROA.</a:t>
            </a:r>
          </a:p>
          <a:p>
            <a:pPr marL="742950" lvl="1" indent="-285750"/>
            <a:r>
              <a:rPr lang="en-US" dirty="0" smtClean="0"/>
              <a:t>Continue collaborative projects to improve systems for student success.</a:t>
            </a:r>
          </a:p>
          <a:p>
            <a:endParaRPr lang="en-US" dirty="0" smtClean="0"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7543800" cy="6588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cs typeface="Arial" pitchFamily="34" charset="0"/>
              </a:rPr>
              <a:t>FUTURE WORK</a:t>
            </a:r>
            <a:endParaRPr lang="en-US" cap="small" dirty="0">
              <a:cs typeface="Arial" pitchFamily="34" charset="0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8699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j-lt"/>
                <a:cs typeface="Arial" pitchFamily="34" charset="0"/>
              </a:rPr>
              <a:t>Where we go from here</a:t>
            </a:r>
            <a:endParaRPr lang="en-US" sz="32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9600" y="2362200"/>
            <a:ext cx="7267575" cy="3886200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Immediate response in high student service areas</a:t>
            </a:r>
          </a:p>
          <a:p>
            <a:r>
              <a:rPr lang="en-US" dirty="0" smtClean="0">
                <a:cs typeface="Arial" charset="0"/>
              </a:rPr>
              <a:t>Less Help Desk tickets for IT</a:t>
            </a:r>
          </a:p>
          <a:p>
            <a:r>
              <a:rPr lang="en-US" dirty="0" smtClean="0">
                <a:cs typeface="Arial" charset="0"/>
              </a:rPr>
              <a:t>Coordinated collaboration across campus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33400" y="1570038"/>
            <a:ext cx="7467600" cy="658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2000" b="1" cap="small" dirty="0" smtClean="0">
                <a:solidFill>
                  <a:srgbClr val="FFFFFF"/>
                </a:solidFill>
                <a:cs typeface="Arial" pitchFamily="34" charset="0"/>
              </a:rPr>
              <a:t>INSTITUTIONAL IMPACTS</a:t>
            </a:r>
            <a:endParaRPr lang="en-US" sz="2000" b="1" cap="small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7543800" cy="8699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j-lt"/>
                <a:cs typeface="Arial" pitchFamily="34" charset="0"/>
              </a:rPr>
              <a:t>Where we go from here</a:t>
            </a:r>
            <a:endParaRPr lang="en-US" sz="32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Content Placeholder 5" descr="quest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4200" y="1447800"/>
            <a:ext cx="1981200" cy="1828800"/>
          </a:xfrm>
        </p:spPr>
      </p:pic>
      <p:sp>
        <p:nvSpPr>
          <p:cNvPr id="36866" name="Content Placeholder 3"/>
          <p:cNvSpPr>
            <a:spLocks noGrp="1"/>
          </p:cNvSpPr>
          <p:nvPr>
            <p:ph sz="quarter" idx="2"/>
          </p:nvPr>
        </p:nvSpPr>
        <p:spPr>
          <a:xfrm>
            <a:off x="2054225" y="3657600"/>
            <a:ext cx="4498975" cy="266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Please feel free to contact us with any further questions:</a:t>
            </a:r>
          </a:p>
          <a:p>
            <a:r>
              <a:rPr lang="en-US" smtClean="0">
                <a:cs typeface="Arial" charset="0"/>
                <a:hlinkClick r:id="rId4"/>
              </a:rPr>
              <a:t>tamerad@clackamas.edu</a:t>
            </a:r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  <a:hlinkClick r:id="rId5"/>
              </a:rPr>
              <a:t>aprils@clackamas.edu</a:t>
            </a:r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  <a:hlinkClick r:id="rId6"/>
              </a:rPr>
              <a:t>theresas@clackamas.edu</a:t>
            </a:r>
            <a:endParaRPr lang="en-US" smtClean="0"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latin typeface="+mj-lt"/>
                <a:cs typeface="Arial" pitchFamily="34" charset="0"/>
              </a:rPr>
              <a:t>Thank You for Your Time</a:t>
            </a:r>
            <a:endParaRPr lang="en-US" sz="32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and how we started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/>
              <a:t>In </a:t>
            </a:r>
            <a:r>
              <a:rPr lang="en-US" sz="3200" dirty="0" smtClean="0"/>
              <a:t>2010</a:t>
            </a:r>
            <a:r>
              <a:rPr lang="en-US" sz="3200" dirty="0"/>
              <a:t> </a:t>
            </a:r>
            <a:r>
              <a:rPr lang="en-US" sz="3200" dirty="0" smtClean="0"/>
              <a:t>CCC had one </a:t>
            </a:r>
            <a:r>
              <a:rPr lang="en-US" sz="3200" dirty="0"/>
              <a:t>systems support </a:t>
            </a:r>
            <a:r>
              <a:rPr lang="en-US" sz="3200" dirty="0" smtClean="0"/>
              <a:t>specialist </a:t>
            </a:r>
            <a:r>
              <a:rPr lang="en-US" sz="3200" dirty="0"/>
              <a:t>in financial aid.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To implement the Knowledge </a:t>
            </a:r>
            <a:r>
              <a:rPr lang="en-US" sz="3200" dirty="0"/>
              <a:t>N</a:t>
            </a:r>
            <a:r>
              <a:rPr lang="en-US" sz="3200" dirty="0" smtClean="0"/>
              <a:t>etwork, we need more!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2612" y="350837"/>
            <a:ext cx="7772401" cy="1280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Where and how we got started?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0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2" y="350837"/>
            <a:ext cx="7772401" cy="128016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What is a Knowledge Network?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9248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endParaRPr lang="en-US" dirty="0" smtClean="0"/>
          </a:p>
          <a:p>
            <a:r>
              <a:rPr lang="en-US" dirty="0" smtClean="0"/>
              <a:t>The concept recommended by SEM to ensure easy access to appropriate data supporting informed decision-making throughout the college</a:t>
            </a:r>
          </a:p>
          <a:p>
            <a:endParaRPr lang="en-US" dirty="0" smtClean="0"/>
          </a:p>
          <a:p>
            <a:r>
              <a:rPr lang="en-US" dirty="0" smtClean="0"/>
              <a:t>Implementing </a:t>
            </a:r>
            <a:r>
              <a:rPr lang="en-US" dirty="0"/>
              <a:t>the </a:t>
            </a:r>
            <a:r>
              <a:rPr lang="en-US" dirty="0" smtClean="0"/>
              <a:t>Knowledge </a:t>
            </a:r>
            <a:r>
              <a:rPr lang="en-US" dirty="0"/>
              <a:t>N</a:t>
            </a:r>
            <a:r>
              <a:rPr lang="en-US" dirty="0" smtClean="0"/>
              <a:t>etwork requires: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rocesses </a:t>
            </a:r>
            <a:r>
              <a:rPr lang="en-US" dirty="0"/>
              <a:t>to easily access and report data, </a:t>
            </a:r>
            <a:endParaRPr lang="en-US" dirty="0" smtClean="0"/>
          </a:p>
          <a:p>
            <a:pPr lvl="1"/>
            <a:r>
              <a:rPr lang="en-US" dirty="0" smtClean="0"/>
              <a:t>systems </a:t>
            </a:r>
            <a:r>
              <a:rPr lang="en-US" dirty="0"/>
              <a:t>for </a:t>
            </a:r>
            <a:r>
              <a:rPr lang="en-US" dirty="0" smtClean="0"/>
              <a:t>regular, broad communication </a:t>
            </a:r>
            <a:r>
              <a:rPr lang="en-US" dirty="0"/>
              <a:t>of the </a:t>
            </a:r>
            <a:r>
              <a:rPr lang="en-US" dirty="0" smtClean="0"/>
              <a:t>data,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people </a:t>
            </a:r>
            <a:r>
              <a:rPr lang="en-US" dirty="0"/>
              <a:t>who </a:t>
            </a:r>
            <a:r>
              <a:rPr lang="en-US" dirty="0" smtClean="0"/>
              <a:t>create and support them.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Until recently the Knowledge </a:t>
            </a:r>
            <a:r>
              <a:rPr lang="en-US" sz="4000" dirty="0"/>
              <a:t>N</a:t>
            </a:r>
            <a:r>
              <a:rPr lang="en-US" sz="4000" dirty="0" smtClean="0"/>
              <a:t>etwork was just a recommendation, but now it is becoming a reality!</a:t>
            </a:r>
            <a:endParaRPr lang="en-US" sz="4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What is a Knowledge Network? </a:t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1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-2057400" y="1247775"/>
          <a:ext cx="2286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371600" y="4114800"/>
            <a:ext cx="2307928" cy="2513739"/>
            <a:chOff x="4648059" y="-76741"/>
            <a:chExt cx="2307928" cy="2513739"/>
          </a:xfrm>
          <a:scene3d>
            <a:camera prst="orthographicFront"/>
            <a:lightRig rig="flat" dir="t"/>
          </a:scene3d>
        </p:grpSpPr>
        <p:sp>
          <p:nvSpPr>
            <p:cNvPr id="15" name="Shape 14"/>
            <p:cNvSpPr/>
            <p:nvPr/>
          </p:nvSpPr>
          <p:spPr>
            <a:xfrm rot="1803899">
              <a:off x="4648059" y="-76741"/>
              <a:ext cx="2307928" cy="2513739"/>
            </a:xfrm>
            <a:prstGeom prst="gear6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Shape 4"/>
            <p:cNvSpPr/>
            <p:nvPr/>
          </p:nvSpPr>
          <p:spPr>
            <a:xfrm>
              <a:off x="5142048" y="486802"/>
              <a:ext cx="1319950" cy="13866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4130" tIns="24130" rIns="24130" bIns="24130" spcCol="1270" anchor="ctr"/>
            <a:lstStyle/>
            <a:p>
              <a:pPr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Systems Support Specialists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42493" y="3392931"/>
            <a:ext cx="3676974" cy="3161033"/>
            <a:chOff x="0" y="1524008"/>
            <a:chExt cx="3676974" cy="3161033"/>
          </a:xfrm>
          <a:scene3d>
            <a:camera prst="orthographicFront"/>
            <a:lightRig rig="flat" dir="t"/>
          </a:scene3d>
        </p:grpSpPr>
        <p:sp>
          <p:nvSpPr>
            <p:cNvPr id="18" name="Shape 17"/>
            <p:cNvSpPr/>
            <p:nvPr/>
          </p:nvSpPr>
          <p:spPr>
            <a:xfrm>
              <a:off x="0" y="1524008"/>
              <a:ext cx="3676974" cy="3161033"/>
            </a:xfrm>
            <a:prstGeom prst="gear6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Shape 4"/>
            <p:cNvSpPr/>
            <p:nvPr/>
          </p:nvSpPr>
          <p:spPr>
            <a:xfrm>
              <a:off x="870798" y="2324618"/>
              <a:ext cx="1935378" cy="15598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4130" tIns="24130" rIns="24130" bIns="24130" spcCol="1270" anchor="ctr"/>
            <a:lstStyle/>
            <a:p>
              <a:pPr defTabSz="8445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 smtClean="0"/>
                <a:t>IT and IR</a:t>
              </a:r>
              <a:endParaRPr lang="en-US" sz="19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2000" y="1676400"/>
            <a:ext cx="2680493" cy="2680493"/>
            <a:chOff x="3916539" y="1957767"/>
            <a:chExt cx="2680493" cy="2680493"/>
          </a:xfrm>
          <a:scene3d>
            <a:camera prst="orthographicFront"/>
            <a:lightRig rig="flat" dir="t"/>
          </a:scene3d>
        </p:grpSpPr>
        <p:sp>
          <p:nvSpPr>
            <p:cNvPr id="21" name="Shape 20"/>
            <p:cNvSpPr/>
            <p:nvPr/>
          </p:nvSpPr>
          <p:spPr>
            <a:xfrm>
              <a:off x="3916539" y="1957767"/>
              <a:ext cx="2680493" cy="2680493"/>
            </a:xfrm>
            <a:prstGeom prst="gear9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Shape 4"/>
            <p:cNvSpPr/>
            <p:nvPr/>
          </p:nvSpPr>
          <p:spPr>
            <a:xfrm>
              <a:off x="4455436" y="2609099"/>
              <a:ext cx="1602697" cy="13778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7780" tIns="17780" rIns="17780" bIns="17780" spcCol="1270" anchor="ctr"/>
            <a:lstStyle/>
            <a:p>
              <a:pPr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800" dirty="0" smtClean="0"/>
                <a:t>DIG</a:t>
              </a:r>
              <a:endParaRPr lang="en-US" sz="1800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2693987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2693987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Shape 4"/>
          <p:cNvSpPr/>
          <p:nvPr/>
        </p:nvSpPr>
        <p:spPr>
          <a:xfrm>
            <a:off x="3653315" y="2032681"/>
            <a:ext cx="1319950" cy="138665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24130" tIns="24130" rIns="24130" bIns="24130" spcCol="1270" anchor="ctr"/>
          <a:lstStyle/>
          <a:p>
            <a:pPr defTabSz="8445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900" dirty="0" smtClean="0"/>
              <a:t>Associate Deans and Chairs</a:t>
            </a:r>
            <a:endParaRPr lang="en-US" sz="1900" dirty="0"/>
          </a:p>
        </p:txBody>
      </p:sp>
      <p:sp>
        <p:nvSpPr>
          <p:cNvPr id="24" name="Shape 4"/>
          <p:cNvSpPr/>
          <p:nvPr/>
        </p:nvSpPr>
        <p:spPr>
          <a:xfrm>
            <a:off x="5943600" y="2133600"/>
            <a:ext cx="1319950" cy="138665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24130" tIns="24130" rIns="24130" bIns="24130" spcCol="1270" anchor="ctr"/>
          <a:lstStyle/>
          <a:p>
            <a:pPr defTabSz="8445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900" dirty="0" smtClean="0"/>
              <a:t>DROA Core Team</a:t>
            </a:r>
            <a:endParaRPr lang="en-US" sz="1900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271314"/>
            <a:ext cx="74676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The Beginnings of the Knowledge Network	- </a:t>
            </a:r>
            <a:r>
              <a:rPr lang="en-US" dirty="0" smtClean="0"/>
              <a:t>People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444867"/>
            <a:ext cx="7467601" cy="148334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AFAC System Support Specialists and Information Technology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Trouble-shoot prior to IT help calls</a:t>
            </a:r>
            <a:br>
              <a:rPr lang="en-US" dirty="0" smtClean="0">
                <a:cs typeface="Arial" charset="0"/>
              </a:rPr>
            </a:b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25-30% less IT help tickets</a:t>
            </a:r>
          </a:p>
          <a:p>
            <a:pPr lvl="1"/>
            <a:r>
              <a:rPr lang="en-US" dirty="0" smtClean="0">
                <a:cs typeface="Arial" charset="0"/>
              </a:rPr>
              <a:t>Point contact for IT</a:t>
            </a:r>
          </a:p>
          <a:p>
            <a:pPr lvl="1"/>
            <a:r>
              <a:rPr lang="en-US" dirty="0" smtClean="0">
                <a:cs typeface="Arial" charset="0"/>
              </a:rPr>
              <a:t>Articulate issues for faster resolution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9461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  <a:p>
            <a:r>
              <a:rPr lang="en-US" smtClean="0">
                <a:cs typeface="Arial" charset="0"/>
              </a:rPr>
              <a:t>Collaborate with IT on initiatives</a:t>
            </a:r>
            <a:br>
              <a:rPr lang="en-US" smtClean="0">
                <a:cs typeface="Arial" charset="0"/>
              </a:rPr>
            </a:br>
            <a:endParaRPr lang="en-US" smtClean="0">
              <a:cs typeface="Arial" charset="0"/>
            </a:endParaRPr>
          </a:p>
          <a:p>
            <a:pPr lvl="1"/>
            <a:r>
              <a:rPr lang="en-US" smtClean="0">
                <a:cs typeface="Arial" charset="0"/>
              </a:rPr>
              <a:t>System and process knowledge</a:t>
            </a:r>
          </a:p>
          <a:p>
            <a:pPr lvl="1"/>
            <a:r>
              <a:rPr lang="en-US" smtClean="0">
                <a:cs typeface="Arial" charset="0"/>
              </a:rPr>
              <a:t>Assist with defining scope of projects</a:t>
            </a:r>
          </a:p>
          <a:p>
            <a:pPr lvl="1"/>
            <a:r>
              <a:rPr lang="en-US" smtClean="0">
                <a:cs typeface="Arial" charset="0"/>
              </a:rPr>
              <a:t>Technology assessments</a:t>
            </a:r>
          </a:p>
        </p:txBody>
      </p:sp>
      <p:pic>
        <p:nvPicPr>
          <p:cNvPr id="19462" name="Picture 4" descr="Here_to_Help__t6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105400"/>
            <a:ext cx="22193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9925" y="1519238"/>
            <a:ext cx="26828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3398838"/>
            <a:ext cx="26828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410200" y="4740275"/>
            <a:ext cx="158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Terrie Sanne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943100" y="4556125"/>
            <a:ext cx="1692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Tamera Davis</a:t>
            </a: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3825875" y="2490788"/>
            <a:ext cx="1449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</a:rPr>
              <a:t>April Smith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49300" y="357334"/>
            <a:ext cx="7467600" cy="105747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>
                <a:solidFill>
                  <a:schemeClr val="bg1"/>
                </a:solidFill>
              </a:rPr>
              <a:t>AFAC SYSTEMS SUPPORT SPECIALISTS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239000" cy="1096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cap="none" smtClean="0">
                <a:solidFill>
                  <a:srgbClr val="FFFFFF"/>
                </a:solidFill>
                <a:cs typeface="Arial" charset="0"/>
              </a:rPr>
              <a:t>WHO WE ARE IN THE </a:t>
            </a:r>
            <a:br>
              <a:rPr lang="en-US" cap="none" smtClean="0">
                <a:solidFill>
                  <a:srgbClr val="FFFFFF"/>
                </a:solidFill>
                <a:cs typeface="Arial" charset="0"/>
              </a:rPr>
            </a:br>
            <a:r>
              <a:rPr lang="en-US" cap="none" smtClean="0">
                <a:solidFill>
                  <a:srgbClr val="FFFFFF"/>
                </a:solidFill>
                <a:cs typeface="Arial" charset="0"/>
              </a:rPr>
              <a:t>KNOWLEDGE NETWORK</a:t>
            </a:r>
            <a:endParaRPr lang="en-US" cap="none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7315200" cy="38068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System Support Specialists are subject matter and functional area experts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Process Experts</a:t>
            </a:r>
          </a:p>
          <a:p>
            <a:pPr lvl="1"/>
            <a:r>
              <a:rPr lang="en-US" dirty="0" smtClean="0">
                <a:cs typeface="Arial" charset="0"/>
              </a:rPr>
              <a:t>Practical work experience in our areas</a:t>
            </a:r>
            <a:br>
              <a:rPr lang="en-US" dirty="0" smtClean="0">
                <a:cs typeface="Arial" charset="0"/>
              </a:rPr>
            </a:br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System Application Area Experts</a:t>
            </a:r>
          </a:p>
          <a:p>
            <a:pPr lvl="1"/>
            <a:r>
              <a:rPr lang="en-US" dirty="0" smtClean="0">
                <a:cs typeface="Arial" charset="0"/>
              </a:rPr>
              <a:t>Know our systems and their capabilities</a:t>
            </a:r>
          </a:p>
          <a:p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438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6934200" cy="3200400"/>
          </a:xfrm>
        </p:spPr>
        <p:txBody>
          <a:bodyPr/>
          <a:lstStyle/>
          <a:p>
            <a:r>
              <a:rPr lang="en-US" dirty="0" smtClean="0"/>
              <a:t>Subject Matter and Process Experts</a:t>
            </a:r>
          </a:p>
          <a:p>
            <a:r>
              <a:rPr lang="en-US" dirty="0" smtClean="0"/>
              <a:t>System Application Area Experts</a:t>
            </a:r>
          </a:p>
          <a:p>
            <a:r>
              <a:rPr lang="en-US" dirty="0" smtClean="0"/>
              <a:t>Patch Testing Specialists</a:t>
            </a:r>
          </a:p>
          <a:p>
            <a:r>
              <a:rPr lang="en-US" dirty="0" smtClean="0"/>
              <a:t>Design Solutions for Division Operations</a:t>
            </a:r>
          </a:p>
          <a:p>
            <a:r>
              <a:rPr lang="en-US" dirty="0" smtClean="0"/>
              <a:t>Investigate  New Functionality and Enhancements</a:t>
            </a:r>
          </a:p>
          <a:p>
            <a:endParaRPr lang="en-US" dirty="0" smtClean="0"/>
          </a:p>
        </p:txBody>
      </p:sp>
      <p:sp>
        <p:nvSpPr>
          <p:cNvPr id="23555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1242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7010400" cy="658812"/>
          </a:xfrm>
        </p:spPr>
        <p:txBody>
          <a:bodyPr/>
          <a:lstStyle/>
          <a:p>
            <a:pPr algn="ctr"/>
            <a:r>
              <a:rPr lang="en-US" sz="2400" smtClean="0"/>
              <a:t>Research and Investigate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09600" y="5715000"/>
            <a:ext cx="7315200" cy="6096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……and Communications Management	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3558" name="Picture 7" descr="repo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94175"/>
            <a:ext cx="198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546</TotalTime>
  <Words>435</Words>
  <Application>Microsoft Office PowerPoint</Application>
  <PresentationFormat>On-screen Show (4:3)</PresentationFormat>
  <Paragraphs>137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Academic Foundations  and Connections   System Support Specialists</vt:lpstr>
      <vt:lpstr> Where and how we started </vt:lpstr>
      <vt:lpstr>What is a Knowledge Network? </vt:lpstr>
      <vt:lpstr>What is a Knowledge Network?  </vt:lpstr>
      <vt:lpstr>Slide 5</vt:lpstr>
      <vt:lpstr>AFAC System Support Specialists and Information Technology</vt:lpstr>
      <vt:lpstr>AFAC SYSTEMS SUPPORT SPECIALISTS</vt:lpstr>
      <vt:lpstr>WHO WE ARE IN THE  KNOWLEDGE NETWORK</vt:lpstr>
      <vt:lpstr>What do we do?</vt:lpstr>
      <vt:lpstr>What do we do?</vt:lpstr>
      <vt:lpstr>Slide 11</vt:lpstr>
      <vt:lpstr>APRIL SMITH – STUDENT AND ACADEMIC SUPPORT SERVICES</vt:lpstr>
      <vt:lpstr>Slide 13</vt:lpstr>
      <vt:lpstr>Slide 14</vt:lpstr>
      <vt:lpstr>Slide 15</vt:lpstr>
      <vt:lpstr>Slide 16</vt:lpstr>
      <vt:lpstr>Where we go from here</vt:lpstr>
      <vt:lpstr>Where we go from here</vt:lpstr>
      <vt:lpstr>Thank You for Your Time</vt:lpstr>
    </vt:vector>
  </TitlesOfParts>
  <Company>Clackamas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Support Specialists</dc:title>
  <dc:creator>TheresaS</dc:creator>
  <cp:lastModifiedBy>TheresaSanne</cp:lastModifiedBy>
  <cp:revision>52</cp:revision>
  <cp:lastPrinted>2012-06-01T18:22:30Z</cp:lastPrinted>
  <dcterms:created xsi:type="dcterms:W3CDTF">2012-05-17T21:41:55Z</dcterms:created>
  <dcterms:modified xsi:type="dcterms:W3CDTF">2012-06-01T21:55:47Z</dcterms:modified>
</cp:coreProperties>
</file>